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19.jpg" ContentType="image/gif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297" r:id="rId3"/>
    <p:sldId id="300" r:id="rId4"/>
    <p:sldId id="301" r:id="rId5"/>
    <p:sldId id="266" r:id="rId6"/>
    <p:sldId id="302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259" r:id="rId15"/>
    <p:sldId id="299" r:id="rId16"/>
    <p:sldId id="331" r:id="rId17"/>
    <p:sldId id="307" r:id="rId18"/>
    <p:sldId id="306" r:id="rId19"/>
    <p:sldId id="298" r:id="rId20"/>
    <p:sldId id="257" r:id="rId21"/>
    <p:sldId id="304" r:id="rId22"/>
    <p:sldId id="310" r:id="rId23"/>
    <p:sldId id="309" r:id="rId24"/>
    <p:sldId id="308" r:id="rId25"/>
    <p:sldId id="312" r:id="rId26"/>
    <p:sldId id="340" r:id="rId27"/>
    <p:sldId id="313" r:id="rId28"/>
    <p:sldId id="319" r:id="rId29"/>
    <p:sldId id="318" r:id="rId30"/>
    <p:sldId id="327" r:id="rId31"/>
    <p:sldId id="326" r:id="rId32"/>
    <p:sldId id="325" r:id="rId33"/>
    <p:sldId id="317" r:id="rId34"/>
    <p:sldId id="314" r:id="rId35"/>
    <p:sldId id="329" r:id="rId36"/>
    <p:sldId id="328" r:id="rId37"/>
    <p:sldId id="322" r:id="rId38"/>
    <p:sldId id="330" r:id="rId3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24575,'1623'11'-1866,"-191"0"-1306,6880-8-39,-4271-5 6843,-4000 1-2863,0 2 0,1 2-1,-2 1 1,1 3 0,41 11 0,-57-12-909,-1-2 0,1-1-1,-1 0 1,1-2 0,31-2 0,-42 0-380,9 1-6306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4:38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2433 0 24575,'-6'1'0,"0"-1"0,1 1 0,0 0 0,-1 1 0,1 0 0,0-1 0,-1 2 0,1-1 0,0 1 0,1-1 0,-1 1 0,-8 7 0,-51 51 0,50-46 0,-56 61 0,-88 127 0,-43 101 0,112-166 0,-897 1465 0,921-1486 0,-279 515 0,29 12 0,273-540-1365,33-74-5461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4:40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24575,'1'10'0,"1"1"0,0-1 0,1 0 0,0 0 0,0 0 0,1-1 0,0 1 0,1-1 0,8 12 0,-5-6 0,325 503 0,-285-450 0,560 747 0,-177-248 0,-364-476 0,495 739 0,-508-734 0,152 277 0,-31 13 0,-173-377-195,1-1 0,-1 1 0,0 0 0,-1 0 0,0 0 0,-1 12 0,0-4-6631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3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24575,'17'99'0,"6"151"0,-17 105 0,-5-213 0,1 2498-387,-4-1310 774,-1-1245-387,-3 0 0,-18 86 0,13-73 0,4 0 0,8 162 0,2-90 0,-1-120 0,-1-27 0,-1-1 0,-4 45 0,3-65-85,1 0 0,-1 0-1,0 1 1,0-1 0,0 0-1,0 0 1,0 0 0,0 0-1,0-1 1,-1 1 0,1 0-1,-1 0 1,1-1 0,-1 1-1,-2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 0 24575,'-23'592'0,"-65"115"0,-31 305 0,114-950 0,-98 1226 0,95-1132 0,4-45 0,-29 175 0,24-219 0,3 0 0,3 1 0,6 78 0,0-17 0,-22 191 0,13-195 0,7-95 0,-2-1 0,-1 0 0,-1 1 0,-2-1 0,-1 0 0,-1-1 0,-16 42 0,16-49 0,1-1 0,0 1 0,2 0 0,0 0 0,-1 34 0,-1 3 0,-5 150 0,11-143 0,-16 111 0,-62 198 0,46-232 0,-35 112 0,62-223-1365,4-10-5461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30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1 276 24575,'7644'0'-6427,"-5095"0"7502,0 0 4218,-1899-11-5229,10-1-69,-130-16 5,-413 12 0,120-11 0,428-62 0,-565 72 0,-52 10 0,-27 5 0,-1-1 0,0-1 0,1-1 0,22-8 0,-10 1-682,69-14-1,-82 22-6143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0:09:19.0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70 782 24575,'3'-1'0,"0"1"0,-1-1 0,1 0 0,-1 1 0,1-1 0,-1 0 0,0-1 0,1 1 0,-1 0 0,0-1 0,0 1 0,0-1 0,0 0 0,0 0 0,0 0 0,0 0 0,-1 0 0,1 0 0,-1 0 0,0 0 0,1 0 0,-1-1 0,0 1 0,0-1 0,0 1 0,-1-1 0,2-3 0,2-12 0,1 0 0,2-33 0,-6 39 0,7-231 0,-7 93 0,-3 169 0,-1 1 0,0-1 0,-2 0 0,-12 35 0,-39 75 0,51-116 0,-27 50 0,32-62 0,-1 0 0,1-1 0,0 1 0,0-1 0,-1 1 0,1 0 0,0-1 0,-1 1 0,1-1 0,-1 1 0,1-1 0,-1 0 0,1 1 0,-1-1 0,1 1 0,-1-1 0,1 0 0,-1 1 0,1-1 0,-1 0 0,0 0 0,1 0 0,-1 1 0,0-1 0,1 0 0,-2 0 0,-6-14 0,5-31 0,40-290 0,-31 292 0,-4 229 0,-3-131 0,3 76 0,-2-128 0,0 0 0,0-1 0,0 1 0,0 0 0,1 0 0,-1 0 0,1-1 0,0 1 0,0 0 0,0-1 0,0 1 0,0-1 0,1 1 0,-1-1 0,1 0 0,-1 1 0,1-1 0,0 0 0,0 0 0,0 0 0,0 0 0,0-1 0,1 1 0,-1-1 0,1 1 0,-1-1 0,1 0 0,-1 0 0,1 0 0,2 1 0,1-2 0,0 1 0,-1-2 0,1 1 0,-1 0 0,1-1 0,-1 0 0,1-1 0,-1 1 0,0-1 0,1 0 0,-1 0 0,0-1 0,0 0 0,8-5 0,34-28 0,-2-3 0,-2-1 0,74-88 0,-41 43 0,-61 69 0,25-28 0,2 1 0,83-64 0,-122 104 0,1 0 0,0 1 0,0-1 0,0 1 0,0 0 0,0 0 0,0 1 0,0-1 0,1 1 0,-1 0 0,9-1 0,-11 2 0,-1 1 0,1-1 0,0 0 0,0 1 0,-1 0 0,1-1 0,0 1 0,-1 0 0,1 0 0,0 0 0,-1 0 0,1 0 0,-1 0 0,0 1 0,1-1 0,-1 0 0,0 1 0,0-1 0,0 1 0,0-1 0,0 1 0,0 0 0,0-1 0,-1 1 0,1 0 0,-1-1 0,1 1 0,-1 0 0,1 3 0,2 14 0,0-1 0,-1 1 0,-1 0 0,-1-1 0,-1 1 0,0 0 0,-1-1 0,-1 1 0,-6 19 0,-7 18 0,-36 86 0,7-46 0,28-78 0,17-18 0,0 0 0,-1 0 0,1 1 0,-1-1 0,1 0 0,0 0 0,-1 0 0,1 0 0,-1 0 0,1 0 0,0 0 0,-1 0 0,1-1 0,-1 1 0,1 0 0,0 0 0,-1 0 0,1 0 0,0 0 0,-1-1 0,1 1 0,0 0 0,-1 0 0,1-1 0,0 1 0,-1 0 0,1 0 0,0-1 0,0 1 0,-1 0 0,1-1 0,-2-3 0,1 1 0,0-1 0,-1 1 0,1-1 0,0 0 0,1 0 0,-1 1 0,1-1 0,0-5 0,1-36 0,2-1 0,2 1 0,1 0 0,3 1 0,2 0 0,2 0 0,24-57 0,-36 100 0,17-33 0,-18 34 0,0 0 0,1 0 0,-1-1 0,0 1 0,0 0 0,1-1 0,-1 1 0,0 0 0,0 0 0,1 0 0,-1-1 0,0 1 0,0 0 0,1 0 0,-1 0 0,0 0 0,1-1 0,-1 1 0,0 0 0,1 0 0,-1 0 0,0 0 0,1 0 0,-1 0 0,0 0 0,1 0 0,-1 0 0,0 0 0,1 0 0,-1 0 0,0 0 0,1 1 0,7 18 0,-1 57 0,-4 1 0,-3-1 0,-15 120 0,-21 21 0,33-202 0,2-11 0,0-1 0,0 1 0,0-1 0,1 1 0,0 0 0,-1-1 0,1 1 0,1 0 0,-1-1 0,0 1 0,3 5 0,-3-8 0,0-1 0,0 1 0,1-1 0,-1 0 0,1 1 0,-1-1 0,0 0 0,1 1 0,-1-1 0,1 0 0,-1 1 0,0-1 0,1 0 0,-1 0 0,1 0 0,-1 1 0,1-1 0,-1 0 0,1 0 0,-1 0 0,1 0 0,-1 0 0,1 0 0,-1 0 0,1 0 0,0 0 0,-1 0 0,1-1 0,27-13 0,79-70 0,-50 38 0,107-67 0,-88 74 0,1 2 0,2 4 0,1 4 0,2 3 0,133-25 0,-106 34 0,-1 4 0,2 6 0,212 12 0,-285 1 0,0 2 0,0 1 0,-1 2 0,0 2 0,53 26 0,-87-39 0,3 3 0,1-1 0,-1 1 0,0 0 0,0 0 0,0 0 0,7 7 0,-12-9 0,1-1 0,-1 1 0,1 0 0,0 0 0,-1-1 0,1 1 0,-1 0 0,0 0 0,1 0 0,-1 0 0,0-1 0,1 1 0,-1 0 0,0 0 0,0 0 0,0 0 0,0 0 0,0 0 0,0 0 0,0 0 0,0 0 0,0 0 0,0 0 0,0 0 0,-1 0 0,1-1 0,0 1 0,-1 0 0,1 0 0,-1 0 0,1 0 0,-1-1 0,1 1 0,-1 0 0,1 0 0,-1-1 0,0 1 0,1 0 0,-1-1 0,0 1 0,0-1 0,0 1 0,1-1 0,-1 1 0,0-1 0,0 0 0,0 1 0,-1-1 0,-29 14 0,-1-2 0,0-2 0,0 0 0,-1-2 0,-62 6 0,45-6 0,-190 24 0,-397 2 0,610-34 0,53-1 0,1009-3 0,-667 5 0,-332 0 0,-28 2 0,-64 9 0,-625 45 0,-10-49 0,624-8 0,-82-2 0,913 33 0,2 65 0,-727-85 0,-31-2 0,-8-8 0,-1-1 0,1 1 0,-1 0 0,0 0 0,1-1 0,-1 1 0,0 0 0,0-1 0,0 1 0,0-1 0,1 1 0,-1-1 0,0 1 0,0-1 0,0 0 0,0 1 0,0-1 0,-2 0 0,-29 7 0,0-1 0,0-1 0,-1-2 0,-57-3 0,25 1 0,-641 2 0,671-3 0,61-1 0,205-6 0,1-10 0,421-87 0,-628 99 0,0-2 0,45-18 0,-58 16 0,-21 4 0,-30 1 0,37 4 0,-494-2 0,211 4 0,585-3 0,205 3 0,-405 8 0,-92-7 0,-15 0 0,-30 1 0,-768-16 0,-7-63 0,749 69 0,-10 0 0,-1 4 0,1 3 0,-106 15 0,-206 57 0,250-44 0,102-22 0,1 2 0,1 1 0,0 1 0,0 2 0,1 1 0,0 1 0,-28 21 0,36-23 0,-1-1 0,-1-1 0,1 0 0,-1-2 0,-38 9 0,57-17 0,-12 4 0,35-2 0,423-1 0,-219-5 0,2571 1-1265,-4174 1 1706,685 2-1980,543-1-4289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941C-994F-F870-FE41-80746FE73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4B76A-E665-4D48-78A5-D28F88A25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1D880-138D-F5B6-7E6C-DC28ED8F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4238-5957-4E6C-52C7-81A30FCF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2645-F4B5-A7B7-8CBB-47EEE1B3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948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37F6-540F-6E7B-8043-8B52F895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200C4-4385-ADB4-784C-BD348AB5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B043-4E74-A1B9-92C3-F6B42C1E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8683-7721-35A4-1A12-6334F7B1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85096-EA75-B6A9-E9E0-95EE0AA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5544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F9F33-D24F-A219-40F4-74C7A082F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5AE2A-27D0-4B48-0611-A27B3225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8710-3570-C44C-75F2-3D15C668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89C0-9E7D-24B9-2341-43EB531F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8E64F-E405-4861-5456-48FA406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3620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340E-A8E7-CDAC-1C29-32CB07B2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B2BD-A99D-2827-C615-B971A1DC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7738-8923-FE10-33F6-3D803770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774A5-A579-0EE6-7A11-0265CD3A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C79-E00A-14C8-EBB1-2835CB88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439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BA5E-4738-C0CD-9CBC-0DE5323F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3CEB6-5DC0-C798-A555-C3C29356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B2870-13F7-BAE5-5740-66C133DC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0DD1-4787-5774-AFE7-F507677E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F19DC-71A0-9361-A44F-E827FE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7399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2152-5DCE-C7FE-0000-8B821B0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C982-6DA9-B44C-0FAE-54845DAC0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3AE9B-BB54-FBFF-EAFA-4D86C0D03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E6CD7-6301-EB2D-60F0-04661C79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C027-2D80-2A54-3EA9-E5F46D59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5664F-8B1D-4318-E407-911EBFEB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768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892-542B-8BF6-5880-507B9CBA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328CA-F51D-C4FE-1821-F621761D7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F207E-2933-4D63-C02B-F6FBF93D5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E2490-68FD-E05D-E969-8CD839AA3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EF59-66A6-1416-A283-6250902F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1FEE6-66C7-B75F-1DAC-EF8468AA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9B9EF-F583-8CE2-BF3A-0E2F1941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7ABAD-89A6-D69E-9891-2BEBEBC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1207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314B-2774-16E2-551A-09F4B2C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5C85F-7D45-650D-CA31-2771BDE0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66FBA-09C5-8DFD-3291-1B3231CE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41EFB-00D1-0ABF-7DE9-B4FC77CC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294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CB1D8-B590-3D81-B2C4-A17AAD4A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95A74-D648-DED8-68E6-5B80DB63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DBBAD-2C4C-5A17-0758-D7C85AE8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3462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62E2-08DB-0672-4779-7CE23A35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AA5C-711F-F591-38FC-FC0B95192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1CF27-5363-7881-8FBE-0F3FD776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68415-E292-2553-BB04-FE831DA5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69374-AA9B-A779-161E-52CF387C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69A0-B1C3-A971-2155-54E18CBB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284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C66B-5D3B-CBD8-D700-83AC8453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2C994-5B97-BC9E-FA92-BA217EEF6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8ECA4-8299-4124-DBBA-421B81B75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6EC14-914E-8BB3-B2E4-3A88007F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F3738-5C4A-D0BC-7023-A16D45EE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2E2F2-8407-E102-9A9E-3AF949E7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7162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78B98-69FA-B2EA-0F57-47F0431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B2E85-4EA8-C287-F6D2-9FE1F6743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47B30-8F43-2200-D70D-F5D5A7AA9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6E9A1-C1EF-4B59-9986-343CB6A0A7E3}" type="datetimeFigureOut">
              <a:rPr lang="ar-EG" smtClean="0"/>
              <a:t>13/08/1445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981DB-BB06-B1AE-33A4-99884ED0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BC96-8EFC-8377-9854-0AE89B9FA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302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graphing and writing&#10;&#10;Description automatically generated with medium confidence">
            <a:extLst>
              <a:ext uri="{FF2B5EF4-FFF2-40B4-BE49-F238E27FC236}">
                <a16:creationId xmlns:a16="http://schemas.microsoft.com/office/drawing/2014/main" id="{46812459-89A2-6B6C-0783-4D9B3071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6256"/>
            <a:ext cx="11277600" cy="42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3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07A99-BD2B-D4AB-0E75-C6F5CFBB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8" y="0"/>
            <a:ext cx="10379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D5DEF-37C6-3306-E489-7A781F63A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580627"/>
            <a:ext cx="10640910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227BD-6D79-FC83-8475-54972ECE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1066470"/>
            <a:ext cx="1021222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7201-9602-93B7-936E-96DAFD101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971207"/>
            <a:ext cx="1033606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B1ED30-2D2D-EA8E-080C-11D9F197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32984" cy="1325563"/>
          </a:xfrm>
        </p:spPr>
        <p:txBody>
          <a:bodyPr/>
          <a:lstStyle/>
          <a:p>
            <a:r>
              <a:rPr lang="en-US" b="1" dirty="0"/>
              <a:t>Gradient Descent Algorithm</a:t>
            </a:r>
            <a:endParaRPr lang="ar-EG" b="1" dirty="0"/>
          </a:p>
        </p:txBody>
      </p:sp>
      <p:pic>
        <p:nvPicPr>
          <p:cNvPr id="16" name="Picture 15" descr="A diagram of a function&#10;&#10;Description automatically generated">
            <a:extLst>
              <a:ext uri="{FF2B5EF4-FFF2-40B4-BE49-F238E27FC236}">
                <a16:creationId xmlns:a16="http://schemas.microsoft.com/office/drawing/2014/main" id="{38162F2C-7DE6-C57E-D3E4-78FF9D9A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86" y="1802655"/>
            <a:ext cx="7218852" cy="47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3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3D650-6E29-E18E-C516-E9C0AE3C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A9FD2-7638-C803-BE71-676AB13E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40193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aims to minimize a function by iteratively moving in the direction of steepest descent of the function's gradient.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4978C-DC14-C25E-3910-820CE979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25" y="894075"/>
            <a:ext cx="7006397" cy="52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2C976-AF1F-D55C-C7E3-68D1E5855E9B}"/>
              </a:ext>
            </a:extLst>
          </p:cNvPr>
          <p:cNvSpPr txBox="1"/>
          <p:nvPr/>
        </p:nvSpPr>
        <p:spPr>
          <a:xfrm>
            <a:off x="426563" y="490193"/>
            <a:ext cx="7312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Linear Regression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562055C3-48F6-FAC3-79E0-7C13C7F1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1" y="1421177"/>
            <a:ext cx="6451927" cy="48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1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D772-15C9-0C88-FF7C-9595564C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7BA8D36-C654-E805-B54B-D1C1F3DB89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3377" y="5402554"/>
                <a:ext cx="4701334" cy="1151745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box>
                      <m:box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r>
                      <a:rPr lang="en-US" sz="36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r>
                      <a:rPr lang="en-US" sz="36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kern="12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7BA8D36-C654-E805-B54B-D1C1F3DB8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3377" y="5402554"/>
                <a:ext cx="4701334" cy="1151745"/>
              </a:xfrm>
              <a:blipFill>
                <a:blip r:embed="rId2"/>
                <a:stretch>
                  <a:fillRect b="-1375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924D7C2B-4D97-721D-0B00-FDB6510AF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40" y="974583"/>
            <a:ext cx="6236288" cy="449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CEE003-FBD1-F4A6-7DE0-6BA797F5CDB8}"/>
              </a:ext>
            </a:extLst>
          </p:cNvPr>
          <p:cNvSpPr txBox="1">
            <a:spLocks/>
          </p:cNvSpPr>
          <p:nvPr/>
        </p:nvSpPr>
        <p:spPr>
          <a:xfrm>
            <a:off x="5561248" y="238315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(𝛼) =&gt;  learning rate</a:t>
            </a:r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F9432D8-6C1D-1496-5904-7A8D341BF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559" y="4954305"/>
                <a:ext cx="719609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/>
                      <m:t>β</m:t>
                    </m:r>
                  </m:oMath>
                </a14:m>
                <a:r>
                  <a:rPr lang="en-US" sz="2400" b="1" dirty="0"/>
                  <a:t> )</a:t>
                </a:r>
                <a:endParaRPr lang="ar-EG" sz="2400" b="1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F9432D8-6C1D-1496-5904-7A8D341BF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9" y="4954305"/>
                <a:ext cx="719609" cy="483961"/>
              </a:xfrm>
              <a:prstGeom prst="rect">
                <a:avLst/>
              </a:prstGeom>
              <a:blipFill>
                <a:blip r:embed="rId4"/>
                <a:stretch>
                  <a:fillRect l="-13559" t="-11392" b="-2278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148C5261-5A11-FB01-D9D4-5244D8C7AD31}"/>
              </a:ext>
            </a:extLst>
          </p:cNvPr>
          <p:cNvSpPr txBox="1">
            <a:spLocks/>
          </p:cNvSpPr>
          <p:nvPr/>
        </p:nvSpPr>
        <p:spPr>
          <a:xfrm>
            <a:off x="4974672" y="166171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B18474B-EE13-D65D-51D6-649825146300}"/>
                  </a:ext>
                </a:extLst>
              </p:cNvPr>
              <p:cNvSpPr txBox="1">
                <a:spLocks/>
              </p:cNvSpPr>
              <p:nvPr/>
            </p:nvSpPr>
            <p:spPr>
              <a:xfrm rot="-5460000">
                <a:off x="2966393" y="2057980"/>
                <a:ext cx="1317576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smtClean="0"/>
                      <m:t>β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2400" b="1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B18474B-EE13-D65D-51D6-64982514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60000">
                <a:off x="2966393" y="2057980"/>
                <a:ext cx="1317576" cy="483961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D3EA7780-49AD-523D-16DD-CA129AC9BF0C}"/>
              </a:ext>
            </a:extLst>
          </p:cNvPr>
          <p:cNvSpPr txBox="1">
            <a:spLocks/>
          </p:cNvSpPr>
          <p:nvPr/>
        </p:nvSpPr>
        <p:spPr>
          <a:xfrm>
            <a:off x="243984" y="30509"/>
            <a:ext cx="6255513" cy="1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Gradient Descent Algorithm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4679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1233-73DA-C2F9-2009-AC0BEDA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7925" y="2058515"/>
                <a:ext cx="5848075" cy="1155340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kern="12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7925" y="2058515"/>
                <a:ext cx="5848075" cy="1155340"/>
              </a:xfrm>
              <a:blipFill>
                <a:blip r:embed="rId2"/>
                <a:stretch>
                  <a:fillRect b="-899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B2F02416-0B03-9EB3-6F8C-86869017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32" y="1828543"/>
            <a:ext cx="6236288" cy="449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998B5C-C9C4-6088-E7FF-0CB5A1362DB7}"/>
              </a:ext>
            </a:extLst>
          </p:cNvPr>
          <p:cNvSpPr txBox="1">
            <a:spLocks/>
          </p:cNvSpPr>
          <p:nvPr/>
        </p:nvSpPr>
        <p:spPr>
          <a:xfrm>
            <a:off x="8099175" y="3248503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(𝛼) =&gt;  learning rate</a:t>
            </a:r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5624" y="5838672"/>
                <a:ext cx="719609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/>
                      <m:t>β</m:t>
                    </m:r>
                  </m:oMath>
                </a14:m>
                <a:r>
                  <a:rPr lang="en-US" sz="2400" b="1" dirty="0"/>
                  <a:t> )</a:t>
                </a:r>
                <a:endParaRPr lang="ar-EG" sz="2400" b="1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624" y="5838672"/>
                <a:ext cx="719609" cy="483961"/>
              </a:xfrm>
              <a:prstGeom prst="rect">
                <a:avLst/>
              </a:prstGeom>
              <a:blipFill>
                <a:blip r:embed="rId4"/>
                <a:stretch>
                  <a:fillRect l="-12605" t="-11392" b="-2278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1EF9E74D-F720-CD26-989E-6121C82D59A7}"/>
              </a:ext>
            </a:extLst>
          </p:cNvPr>
          <p:cNvSpPr txBox="1">
            <a:spLocks/>
          </p:cNvSpPr>
          <p:nvPr/>
        </p:nvSpPr>
        <p:spPr>
          <a:xfrm>
            <a:off x="4974672" y="166171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/>
              </p:cNvSpPr>
              <p:nvPr/>
            </p:nvSpPr>
            <p:spPr>
              <a:xfrm rot="-5460000">
                <a:off x="5520586" y="2827572"/>
                <a:ext cx="1317576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smtClean="0"/>
                      <m:t>w</m:t>
                    </m:r>
                    <m:r>
                      <m:rPr>
                        <m:nor/>
                      </m:rPr>
                      <a:rPr lang="en-US" sz="2400" b="1" i="1" smtClean="0"/>
                      <m:t>, </m:t>
                    </m:r>
                    <m:r>
                      <m:rPr>
                        <m:nor/>
                      </m:rPr>
                      <a:rPr lang="en-US" sz="2400" b="1" i="1" smtClean="0"/>
                      <m:t>b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2400" b="1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60000">
                <a:off x="5520586" y="2827572"/>
                <a:ext cx="1317576" cy="483961"/>
              </a:xfrm>
              <a:prstGeom prst="rect">
                <a:avLst/>
              </a:prstGeom>
              <a:blipFill>
                <a:blip r:embed="rId5"/>
                <a:stretch>
                  <a:fillRect t="-1370" r="-8333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/>
              <p:nvPr/>
            </p:nvSpPr>
            <p:spPr>
              <a:xfrm>
                <a:off x="309170" y="3767105"/>
                <a:ext cx="5307593" cy="1304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0" y="3767105"/>
                <a:ext cx="5307593" cy="1304331"/>
              </a:xfrm>
              <a:prstGeom prst="rect">
                <a:avLst/>
              </a:prstGeom>
              <a:blipFill>
                <a:blip r:embed="rId6"/>
                <a:stretch>
                  <a:fillRect b="-560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ED75D4BE-0565-0EC3-F713-BE369FCF21AC}"/>
              </a:ext>
            </a:extLst>
          </p:cNvPr>
          <p:cNvSpPr txBox="1">
            <a:spLocks/>
          </p:cNvSpPr>
          <p:nvPr/>
        </p:nvSpPr>
        <p:spPr>
          <a:xfrm>
            <a:off x="178670" y="141432"/>
            <a:ext cx="6255513" cy="1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Gradient Descent Algorithm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24904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3A741-A797-E630-02B5-FC85E7464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60AD3D1-A46E-CED7-938A-D95CE9BD2F6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65" y="1114259"/>
            <a:ext cx="8348912" cy="55659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59118C-04E6-0D54-1DE2-99450D4F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79" y="58723"/>
            <a:ext cx="4631422" cy="1145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Learning Rate Effect :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63450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EA1ED1-8EEB-C403-174F-D02FF094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46" y="1230928"/>
            <a:ext cx="3566854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we want to reduce </a:t>
            </a:r>
            <a:br>
              <a:rPr lang="en-US" sz="5400" b="1" dirty="0"/>
            </a:br>
            <a:r>
              <a:rPr lang="en-US" sz="5400" b="1" dirty="0"/>
              <a:t>the error !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76401A8-CCF6-976E-2FDF-06691275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45" y="879502"/>
            <a:ext cx="7311121" cy="2339557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Picture 6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E33018B8-E382-696A-FCA6-B9E7BF0AB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2"/>
          <a:stretch/>
        </p:blipFill>
        <p:spPr>
          <a:xfrm>
            <a:off x="5169297" y="3638942"/>
            <a:ext cx="6647234" cy="30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8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699EBD07-7968-467C-82EE-7283E465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ntour of a topographical map&#10;&#10;Description automatically generated">
            <a:extLst>
              <a:ext uri="{FF2B5EF4-FFF2-40B4-BE49-F238E27FC236}">
                <a16:creationId xmlns:a16="http://schemas.microsoft.com/office/drawing/2014/main" id="{95C35E26-1F0A-48BF-2D42-4B047BFDD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b="5829"/>
          <a:stretch/>
        </p:blipFill>
        <p:spPr>
          <a:xfrm>
            <a:off x="20" y="10"/>
            <a:ext cx="6095979" cy="5143487"/>
          </a:xfrm>
          <a:prstGeom prst="rect">
            <a:avLst/>
          </a:prstGeom>
        </p:spPr>
      </p:pic>
      <p:pic>
        <p:nvPicPr>
          <p:cNvPr id="4" name="Picture 3" descr="A mountain with a cone shaped cone&#10;&#10;Description automatically generated with medium confidence">
            <a:extLst>
              <a:ext uri="{FF2B5EF4-FFF2-40B4-BE49-F238E27FC236}">
                <a16:creationId xmlns:a16="http://schemas.microsoft.com/office/drawing/2014/main" id="{D0633CC2-25A2-6F80-7B23-1FC211D56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r="16451" b="1"/>
          <a:stretch/>
        </p:blipFill>
        <p:spPr>
          <a:xfrm>
            <a:off x="6096001" y="10"/>
            <a:ext cx="6095999" cy="5143487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498"/>
            <a:ext cx="12192000" cy="1714502"/>
          </a:xfrm>
          <a:prstGeom prst="rect">
            <a:avLst/>
          </a:prstGeom>
          <a:ln>
            <a:noFill/>
          </a:ln>
          <a:effectLst>
            <a:outerShdw blurRad="596900" dist="330200" dir="1080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3714F8-176E-7257-B5E8-BAFE732C4B06}"/>
              </a:ext>
            </a:extLst>
          </p:cNvPr>
          <p:cNvSpPr txBox="1">
            <a:spLocks/>
          </p:cNvSpPr>
          <p:nvPr/>
        </p:nvSpPr>
        <p:spPr>
          <a:xfrm>
            <a:off x="589555" y="5405955"/>
            <a:ext cx="7015500" cy="117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Contour Plot</a:t>
            </a:r>
          </a:p>
        </p:txBody>
      </p:sp>
    </p:spTree>
    <p:extLst>
      <p:ext uri="{BB962C8B-B14F-4D97-AF65-F5344CB8AC3E}">
        <p14:creationId xmlns:p14="http://schemas.microsoft.com/office/powerpoint/2010/main" val="2468699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7225-2843-ED0A-A8B9-F5C346C3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1785-AF1D-1AC9-3CE4-0E2B71F7A912}"/>
              </a:ext>
            </a:extLst>
          </p:cNvPr>
          <p:cNvSpPr txBox="1">
            <a:spLocks/>
          </p:cNvSpPr>
          <p:nvPr/>
        </p:nvSpPr>
        <p:spPr>
          <a:xfrm>
            <a:off x="3469432" y="299811"/>
            <a:ext cx="5731718" cy="8105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Types of Gradient Descent </a:t>
            </a:r>
            <a:endParaRPr lang="ar-EG" sz="4000" b="1" dirty="0"/>
          </a:p>
        </p:txBody>
      </p:sp>
      <p:pic>
        <p:nvPicPr>
          <p:cNvPr id="4" name="Picture 3" descr="A diagram of a spiral&#10;&#10;Description automatically generated with medium confidence">
            <a:extLst>
              <a:ext uri="{FF2B5EF4-FFF2-40B4-BE49-F238E27FC236}">
                <a16:creationId xmlns:a16="http://schemas.microsoft.com/office/drawing/2014/main" id="{C66EC9CB-49AE-D484-8AA9-0B663226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1" y="1246149"/>
            <a:ext cx="3888279" cy="2886257"/>
          </a:xfrm>
          <a:prstGeom prst="rect">
            <a:avLst/>
          </a:prstGeom>
        </p:spPr>
      </p:pic>
      <p:pic>
        <p:nvPicPr>
          <p:cNvPr id="6" name="Picture 5" descr="A diagram of a spiral&#10;&#10;Description automatically generated">
            <a:extLst>
              <a:ext uri="{FF2B5EF4-FFF2-40B4-BE49-F238E27FC236}">
                <a16:creationId xmlns:a16="http://schemas.microsoft.com/office/drawing/2014/main" id="{14DEE42F-DE42-833D-8A3F-1F5C148C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62" y="1181027"/>
            <a:ext cx="3966238" cy="2951379"/>
          </a:xfrm>
          <a:prstGeom prst="rect">
            <a:avLst/>
          </a:prstGeom>
        </p:spPr>
      </p:pic>
      <p:pic>
        <p:nvPicPr>
          <p:cNvPr id="8" name="Picture 7" descr="A diagram of a circle with a red line and a plus&#10;&#10;Description automatically generated">
            <a:extLst>
              <a:ext uri="{FF2B5EF4-FFF2-40B4-BE49-F238E27FC236}">
                <a16:creationId xmlns:a16="http://schemas.microsoft.com/office/drawing/2014/main" id="{C31E1017-8F03-160F-F75E-B01166FC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" y="1246149"/>
            <a:ext cx="4184469" cy="31410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9E9CFF-DDA4-B35E-4F6D-200D92A2F846}"/>
              </a:ext>
            </a:extLst>
          </p:cNvPr>
          <p:cNvCxnSpPr/>
          <p:nvPr/>
        </p:nvCxnSpPr>
        <p:spPr>
          <a:xfrm>
            <a:off x="4109357" y="1729561"/>
            <a:ext cx="0" cy="4686300"/>
          </a:xfrm>
          <a:prstGeom prst="line">
            <a:avLst/>
          </a:prstGeom>
          <a:ln w="34925">
            <a:solidFill>
              <a:schemeClr val="tx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C6C0F2-CC6B-30CF-88DB-30D46E1E8AD3}"/>
              </a:ext>
            </a:extLst>
          </p:cNvPr>
          <p:cNvCxnSpPr/>
          <p:nvPr/>
        </p:nvCxnSpPr>
        <p:spPr>
          <a:xfrm>
            <a:off x="8225762" y="1758042"/>
            <a:ext cx="0" cy="4686300"/>
          </a:xfrm>
          <a:prstGeom prst="line">
            <a:avLst/>
          </a:prstGeom>
          <a:ln w="34925">
            <a:solidFill>
              <a:schemeClr val="tx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736BD6-7E96-4BB6-F66C-376A02750D4E}"/>
              </a:ext>
            </a:extLst>
          </p:cNvPr>
          <p:cNvSpPr txBox="1"/>
          <p:nvPr/>
        </p:nvSpPr>
        <p:spPr>
          <a:xfrm>
            <a:off x="93918" y="4169092"/>
            <a:ext cx="40154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D0D0D"/>
                </a:solidFill>
                <a:latin typeface="Söhne"/>
              </a:rPr>
              <a:t>updates the parameters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 using the 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entire dataset 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at 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each iteration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br>
              <a:rPr lang="en-US" sz="2800" dirty="0">
                <a:solidFill>
                  <a:srgbClr val="FF0000"/>
                </a:solidFill>
              </a:rPr>
            </a:b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Very </a:t>
            </a:r>
            <a:r>
              <a:rPr lang="en-US" sz="2800" u="sng" dirty="0">
                <a:solidFill>
                  <a:srgbClr val="FF0000"/>
                </a:solidFill>
              </a:rPr>
              <a:t>slow with more data</a:t>
            </a:r>
            <a:endParaRPr lang="ar-EG" sz="2800" dirty="0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D8B676-FCCC-8A68-FCDC-AAD83A6FC692}"/>
              </a:ext>
            </a:extLst>
          </p:cNvPr>
          <p:cNvSpPr txBox="1">
            <a:spLocks/>
          </p:cNvSpPr>
          <p:nvPr/>
        </p:nvSpPr>
        <p:spPr>
          <a:xfrm>
            <a:off x="4425202" y="4175621"/>
            <a:ext cx="3800560" cy="23825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updates the parameters using a </a:t>
            </a:r>
            <a:r>
              <a:rPr lang="en-US" sz="2800" b="1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single randomly chosen sample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 from the dataset at each iteration.</a:t>
            </a:r>
          </a:p>
          <a:p>
            <a:endParaRPr lang="en-US" sz="28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r>
              <a:rPr lang="en-US" sz="2800" dirty="0">
                <a:solidFill>
                  <a:srgbClr val="FF0000"/>
                </a:solidFill>
                <a:latin typeface="Söhne"/>
                <a:ea typeface="+mn-ea"/>
                <a:cs typeface="+mn-cs"/>
              </a:rPr>
              <a:t>Very Fast</a:t>
            </a:r>
            <a:endParaRPr lang="ar-EG" sz="2800" dirty="0">
              <a:solidFill>
                <a:srgbClr val="FF0000"/>
              </a:solidFill>
              <a:latin typeface="Söhne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A87B86-58D6-E005-6FD2-B7316C328637}"/>
              </a:ext>
            </a:extLst>
          </p:cNvPr>
          <p:cNvSpPr txBox="1">
            <a:spLocks/>
          </p:cNvSpPr>
          <p:nvPr/>
        </p:nvSpPr>
        <p:spPr>
          <a:xfrm>
            <a:off x="8325340" y="4101192"/>
            <a:ext cx="3866659" cy="2663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updates the parameters using a </a:t>
            </a:r>
            <a:r>
              <a:rPr lang="en-US" sz="2800" b="1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group of samples 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from the dataset at each iteration.</a:t>
            </a:r>
          </a:p>
          <a:p>
            <a:endParaRPr lang="en-US" sz="28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r>
              <a:rPr lang="en-US" sz="3000" b="0" i="0" dirty="0">
                <a:solidFill>
                  <a:srgbClr val="FF0000"/>
                </a:solidFill>
                <a:effectLst/>
                <a:latin typeface="Söhne"/>
              </a:rPr>
              <a:t>It offers a balance between </a:t>
            </a:r>
            <a:r>
              <a:rPr lang="en-US" sz="3000" b="0" i="0" dirty="0" err="1">
                <a:solidFill>
                  <a:srgbClr val="FF0000"/>
                </a:solidFill>
                <a:effectLst/>
                <a:latin typeface="Söhne"/>
              </a:rPr>
              <a:t>BGD</a:t>
            </a:r>
            <a:r>
              <a:rPr lang="en-US" sz="3000" b="0" i="0" dirty="0">
                <a:solidFill>
                  <a:srgbClr val="FF0000"/>
                </a:solidFill>
                <a:effectLst/>
                <a:latin typeface="Söhne"/>
              </a:rPr>
              <a:t> &amp; SGD</a:t>
            </a:r>
            <a:endParaRPr lang="ar-EG" sz="6500" dirty="0">
              <a:solidFill>
                <a:srgbClr val="FF0000"/>
              </a:solidFill>
              <a:latin typeface="Söhne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28FD9D-4D65-39D6-A17A-4A34129A70DB}"/>
              </a:ext>
            </a:extLst>
          </p:cNvPr>
          <p:cNvCxnSpPr/>
          <p:nvPr/>
        </p:nvCxnSpPr>
        <p:spPr>
          <a:xfrm>
            <a:off x="3471862" y="971550"/>
            <a:ext cx="524827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AA85C-6FCD-892C-CB65-007FD322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17BB370-8639-928A-79AF-595A35686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9B388-55D8-053F-3EA7-844EEE9E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202695D-B623-DFC5-5946-18320E771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42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4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7B4CF-1EB3-FA12-7E95-F8142E3C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FC9B2D2-4C60-9CC4-8C7F-226A3462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" r="1" b="2636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6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66D7D55-6087-2C90-F72A-89AC9E20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3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white text with orange letters&#10;&#10;Description automatically generated">
            <a:extLst>
              <a:ext uri="{FF2B5EF4-FFF2-40B4-BE49-F238E27FC236}">
                <a16:creationId xmlns:a16="http://schemas.microsoft.com/office/drawing/2014/main" id="{2D25475B-7A2D-5166-9841-F9DC50A0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CB5E4-1B2D-A8DC-8B79-B58AADC5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Scaling by </a:t>
            </a:r>
            <a:r>
              <a:rPr lang="en-US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Normalization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 min max scaling )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DA46D3-ED7F-C341-071D-0C0F1DD2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32" y="3170420"/>
            <a:ext cx="9618787" cy="22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088DD-4BF3-D757-D8D6-E1B01A4C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8B7A40B-FFCC-7E4C-9CA1-EF7DA369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"/>
          <a:stretch/>
        </p:blipFill>
        <p:spPr>
          <a:xfrm>
            <a:off x="292359" y="1954263"/>
            <a:ext cx="11607282" cy="42930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719298-061B-A83E-9614-B39A143D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667" y="253158"/>
            <a:ext cx="7624665" cy="1325563"/>
          </a:xfrm>
        </p:spPr>
        <p:txBody>
          <a:bodyPr/>
          <a:lstStyle/>
          <a:p>
            <a:r>
              <a:rPr lang="en-US" b="1" dirty="0"/>
              <a:t>Left &amp; Right Skewed distributions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886505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38DA-FEFF-490B-AF8E-E0317482B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332584E-E263-C69E-811E-A922295B0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3674" r="4419" b="3130"/>
          <a:stretch/>
        </p:blipFill>
        <p:spPr>
          <a:xfrm>
            <a:off x="737118" y="251927"/>
            <a:ext cx="10412964" cy="6391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24CA77-F8C9-E7D2-CE5C-790A7525944F}"/>
                  </a:ext>
                </a:extLst>
              </p14:cNvPr>
              <p14:cNvContentPartPr/>
              <p14:nvPr/>
            </p14:nvContentPartPr>
            <p14:xfrm>
              <a:off x="982337" y="6165984"/>
              <a:ext cx="1276920" cy="320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24CA77-F8C9-E7D2-CE5C-790A75259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337" y="6103344"/>
                <a:ext cx="140256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7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89025" y="-1"/>
                <a:ext cx="10074822" cy="6615403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31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100" b="1" dirty="0">
                    <a:solidFill>
                      <a:schemeClr val="tx2"/>
                    </a:solidFill>
                  </a:rPr>
                  <a:t>we know that :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𝒚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 −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i="0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) 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i="0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rgbClr val="FF0000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(1)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8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89025" y="-1"/>
                <a:ext cx="10074822" cy="6615403"/>
              </a:xfrm>
              <a:blipFill>
                <a:blip r:embed="rId2"/>
                <a:stretch>
                  <a:fillRect l="-1210" b="-414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B5FD4456-21BE-E9A3-3508-35943FD842FF}"/>
              </a:ext>
            </a:extLst>
          </p:cNvPr>
          <p:cNvSpPr/>
          <p:nvPr/>
        </p:nvSpPr>
        <p:spPr>
          <a:xfrm>
            <a:off x="9489233" y="6279502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00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7ACF-D626-01DD-16B4-092052D2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ormal distribution&#10;&#10;Description automatically generated">
            <a:extLst>
              <a:ext uri="{FF2B5EF4-FFF2-40B4-BE49-F238E27FC236}">
                <a16:creationId xmlns:a16="http://schemas.microsoft.com/office/drawing/2014/main" id="{70399DBB-5FB2-669C-317B-B844B61EB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4762" r="4475" b="9796"/>
          <a:stretch/>
        </p:blipFill>
        <p:spPr>
          <a:xfrm>
            <a:off x="1045028" y="326571"/>
            <a:ext cx="10086391" cy="58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8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EA34-47BC-1531-6FA5-4071DC99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1A444BD-85A2-CBA3-CAC2-AAFF7113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353" r="3131" b="8707"/>
          <a:stretch/>
        </p:blipFill>
        <p:spPr>
          <a:xfrm>
            <a:off x="933060" y="298579"/>
            <a:ext cx="1027300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6ACAD-AFE1-4E50-C381-4C497F1A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857ECE07-4586-A84C-17E0-5AE7969F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5578" r="5915" b="9251"/>
          <a:stretch/>
        </p:blipFill>
        <p:spPr>
          <a:xfrm>
            <a:off x="494523" y="508518"/>
            <a:ext cx="9983755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6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B8505-B548-8505-803E-522BEB9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9E47B40D-267C-AF64-379D-86A757D84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4367" r="5736" b="8006"/>
          <a:stretch/>
        </p:blipFill>
        <p:spPr>
          <a:xfrm>
            <a:off x="877078" y="485191"/>
            <a:ext cx="10123714" cy="60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63230-FECD-7E67-2D62-4D1000C5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Scaling by </a:t>
            </a:r>
            <a:r>
              <a:rPr lang="en-US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Standardization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 Z score )</a:t>
            </a:r>
          </a:p>
        </p:txBody>
      </p:sp>
      <p:pic>
        <p:nvPicPr>
          <p:cNvPr id="10" name="Picture 9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BDEC36ED-6FDE-0C9E-D8F0-8BF724C49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29" y="2912914"/>
            <a:ext cx="5858541" cy="31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B50E-D7F5-7960-0319-6F28CCE5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3DF95580-9D50-2EC1-EC5E-F714B111E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3669" r="4902" b="10826"/>
          <a:stretch/>
        </p:blipFill>
        <p:spPr>
          <a:xfrm>
            <a:off x="888891" y="428951"/>
            <a:ext cx="9890620" cy="5863904"/>
          </a:xfrm>
          <a:prstGeom prst="rect">
            <a:avLst/>
          </a:prstGeom>
        </p:spPr>
      </p:pic>
      <p:pic>
        <p:nvPicPr>
          <p:cNvPr id="2" name="Picture 1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0128CBEB-9C87-D1BB-A249-1621D5661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48" y="742425"/>
            <a:ext cx="3112984" cy="1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0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AF293673-8ABA-4EE0-39A3-B1C171A3A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1293" r="4061" b="8869"/>
          <a:stretch/>
        </p:blipFill>
        <p:spPr>
          <a:xfrm>
            <a:off x="1232610" y="300463"/>
            <a:ext cx="9726779" cy="57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FD8F-8A1F-A50C-91E1-37D674A1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97856F5-A511-3DD9-69A6-05789FC09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2245" r="4061" b="8869"/>
          <a:stretch/>
        </p:blipFill>
        <p:spPr>
          <a:xfrm>
            <a:off x="1221940" y="245502"/>
            <a:ext cx="9748119" cy="5709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051E8-FD66-8093-3E31-DC62988B5354}"/>
              </a:ext>
            </a:extLst>
          </p:cNvPr>
          <p:cNvSpPr txBox="1"/>
          <p:nvPr/>
        </p:nvSpPr>
        <p:spPr>
          <a:xfrm>
            <a:off x="586202" y="5015376"/>
            <a:ext cx="9748118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ln>
            <a:noFill/>
          </a:ln>
          <a:effectLst>
            <a:glow rad="127000">
              <a:schemeClr val="bg1"/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Z-score               -3                     -2                     -1                      0                       1                       2                      3</a:t>
            </a:r>
            <a:endParaRPr lang="ar-EG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87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BED24-15F2-563F-B975-59208BD2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5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9226" y="453006"/>
                <a:ext cx="8710432" cy="6230628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ԑ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ԑ)</m:t>
                        </m:r>
                      </m:num>
                      <m:den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0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r>
                  <a:rPr lang="en-US" sz="53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#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226" y="453006"/>
                <a:ext cx="8710432" cy="6230628"/>
              </a:xfrm>
              <a:blipFill>
                <a:blip r:embed="rId2"/>
                <a:stretch>
                  <a:fillRect l="-2519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9573361" y="943118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10359822" y="619952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187194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B0E5F-6632-F996-0A43-0628647C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595666"/>
            <a:ext cx="7477553" cy="2917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Problem with the Normal Equation ?</a:t>
            </a:r>
            <a:b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592C144C-5D70-1F5D-09F4-2F042FD8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998021" y="1935428"/>
            <a:ext cx="4566962" cy="45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2F5F-BBC9-A08F-657E-50CFF94E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637AC8A-68D6-4A7E-56AB-B4F2D317DF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9226" y="436228"/>
                <a:ext cx="8710432" cy="624740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ԑ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ԑ)</m:t>
                        </m:r>
                      </m:num>
                      <m:den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0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637AC8A-68D6-4A7E-56AB-B4F2D317D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226" y="436228"/>
                <a:ext cx="8710432" cy="6247406"/>
              </a:xfrm>
              <a:blipFill>
                <a:blip r:embed="rId2"/>
                <a:stretch>
                  <a:fillRect l="-2519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FD7668B-58EA-7A8F-6E29-FFACCE55369A}"/>
              </a:ext>
            </a:extLst>
          </p:cNvPr>
          <p:cNvSpPr/>
          <p:nvPr/>
        </p:nvSpPr>
        <p:spPr>
          <a:xfrm>
            <a:off x="9573361" y="943118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AB3B4-9BA8-8E03-D2B9-AFDC82DE9BA8}"/>
              </a:ext>
            </a:extLst>
          </p:cNvPr>
          <p:cNvSpPr txBox="1"/>
          <p:nvPr/>
        </p:nvSpPr>
        <p:spPr>
          <a:xfrm>
            <a:off x="10359822" y="619952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8D81C31-76ED-AFB7-235A-B8F9EC6F8208}"/>
                  </a:ext>
                </a:extLst>
              </p14:cNvPr>
              <p14:cNvContentPartPr/>
              <p14:nvPr/>
            </p14:nvContentPartPr>
            <p14:xfrm>
              <a:off x="1652080" y="4353427"/>
              <a:ext cx="5728320" cy="26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8D81C31-76ED-AFB7-235A-B8F9EC6F82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40" y="4335787"/>
                <a:ext cx="57639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A5D8581-CFEC-4269-289D-1AE4CC351E4A}"/>
              </a:ext>
            </a:extLst>
          </p:cNvPr>
          <p:cNvGrpSpPr/>
          <p:nvPr/>
        </p:nvGrpSpPr>
        <p:grpSpPr>
          <a:xfrm>
            <a:off x="1216120" y="2827027"/>
            <a:ext cx="7239960" cy="3884040"/>
            <a:chOff x="1216120" y="2827027"/>
            <a:chExt cx="7239960" cy="38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8B7CD5-3F32-D6E0-54EF-8A214DAAA4E7}"/>
                    </a:ext>
                  </a:extLst>
                </p14:cNvPr>
                <p14:cNvContentPartPr/>
                <p14:nvPr/>
              </p14:nvContentPartPr>
              <p14:xfrm>
                <a:off x="7580200" y="2835307"/>
                <a:ext cx="875880" cy="1425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8B7CD5-3F32-D6E0-54EF-8A214DAAA4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62200" y="2817307"/>
                  <a:ext cx="911520" cy="14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9F570B-8E2D-3BE7-2D84-C44042D2CD36}"/>
                    </a:ext>
                  </a:extLst>
                </p14:cNvPr>
                <p14:cNvContentPartPr/>
                <p14:nvPr/>
              </p14:nvContentPartPr>
              <p14:xfrm>
                <a:off x="7449160" y="2827027"/>
                <a:ext cx="915840" cy="142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9F570B-8E2D-3BE7-2D84-C44042D2CD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1160" y="2809027"/>
                  <a:ext cx="95148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B2BDF2-C310-4D53-9434-64F2BB1E4D12}"/>
                    </a:ext>
                  </a:extLst>
                </p14:cNvPr>
                <p14:cNvContentPartPr/>
                <p14:nvPr/>
              </p14:nvContentPartPr>
              <p14:xfrm>
                <a:off x="6971080" y="4202587"/>
                <a:ext cx="26280" cy="215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B2BDF2-C310-4D53-9434-64F2BB1E4D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53440" y="4184947"/>
                  <a:ext cx="61920" cy="21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1539E4-B2AA-FF89-7261-2E43FE3AE09B}"/>
                    </a:ext>
                  </a:extLst>
                </p14:cNvPr>
                <p14:cNvContentPartPr/>
                <p14:nvPr/>
              </p14:nvContentPartPr>
              <p14:xfrm>
                <a:off x="1411960" y="4227787"/>
                <a:ext cx="257400" cy="248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1539E4-B2AA-FF89-7261-2E43FE3AE0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3960" y="4209787"/>
                  <a:ext cx="293040" cy="25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062363-EA4D-A3D5-D68E-FC56D825EF6C}"/>
                    </a:ext>
                  </a:extLst>
                </p14:cNvPr>
                <p14:cNvContentPartPr/>
                <p14:nvPr/>
              </p14:nvContentPartPr>
              <p14:xfrm>
                <a:off x="1216120" y="6343147"/>
                <a:ext cx="5770800" cy="9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062363-EA4D-A3D5-D68E-FC56D825EF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8480" y="6325147"/>
                  <a:ext cx="580644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7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D8090-C10F-634C-827A-F98DD2A9C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823549"/>
            <a:ext cx="908811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006E4-3CFC-7E08-F155-708BD2F1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5" y="0"/>
            <a:ext cx="10958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C7F87A-6388-C1C8-28FA-508786E19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1" y="0"/>
            <a:ext cx="992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7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541</Words>
  <Application>Microsoft Office PowerPoint</Application>
  <PresentationFormat>Widescreen</PresentationFormat>
  <Paragraphs>36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Söhne</vt:lpstr>
      <vt:lpstr>Office Theme</vt:lpstr>
      <vt:lpstr>PowerPoint Presentation</vt:lpstr>
      <vt:lpstr>we want to reduce  the error !</vt:lpstr>
      <vt:lpstr>                we know that :   "ϵ"  ⃑  =  y ⃑  -  x ⃑   "β"  ⃑  ∴ԑ^T ԑ  =  〖"(" ( y) ⃑"  -  " x ⃑   "β"  ⃑" )" 〗^T ( y ⃑  -  x ⃑   "β"  ⃑ )      ԑ^T ԑ  =  [  y^T -  〖"(" x ⃑   "β"  ⃑" ) " 〗^T  ] * ( y ⃑  -  x ⃑   "β"  ⃑ )      ԑ^T ԑ  =  [  y^T -  〖" β" 〗^T  x^T    ] * ( y ⃑  -  x ⃑   "β"  ⃑ )      ԑ^T ԑ  =  y^T y  -  y^T x "β"  - 〖" β" 〗^T x^T y  + 〖" β" 〗^T x^T x "β"      ԑ^T ԑ  =  y^T y  -  2 〖" β" 〗^T x^T y  + 〖" β" 〗^T x^T x "β"            (1)                </vt:lpstr>
      <vt:lpstr>                 ԑ^T ԑ  =  y^T y  -  2 〖" β" 〗^T x^T y  + 〖" β" 〗^T x^T x "β"  So, the derivative will be :  (∂(ԑ^T ԑ))/∂"β"   =  -  2 x^T y  +  2 x^T x "β"  =  0  〖∴ x〗^T x "β"  = x^T y   ∴  "β"  = 〖(〖 x〗^T x )〗^(-1)  x^T y        #                 </vt:lpstr>
      <vt:lpstr>What’s The Problem with the Normal Equation ? </vt:lpstr>
      <vt:lpstr>                   ԑ^T ԑ  =  y^T y  -  2 〖" β" 〗^T x^T y  + 〖" β" 〗^T x^T x "β"  So, the derivative will be :  (∂(ԑ^T ԑ))/∂"β"   =  -  2 x^T y  +  2 x^T x "β"  =  0  〖∴ x〗^T x "β"  = x^T y   ∴  "β"  = 〖(〖 x〗^T x )〗^(-1)  x^T y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Algorithm</vt:lpstr>
      <vt:lpstr>It aims to minimize a function by iteratively moving in the direction of steepest descent of the function's gradient.</vt:lpstr>
      <vt:lpstr>PowerPoint Presentation</vt:lpstr>
      <vt:lpstr> "β" □(≔) "β"- 𝛼  1/2m   (∂  )/∂"w"   J("β")</vt:lpstr>
      <vt:lpstr> "w"  □(≔)  "w" - 𝛼  1/2m   (∂  )/∂"w"   J("w" , b)</vt:lpstr>
      <vt:lpstr>Learning Rate Effect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Scaling by Normalization ( min max scaling )</vt:lpstr>
      <vt:lpstr>Left &amp; Right Skewed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Scaling by Standardization ( Z score )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حسين عادل صبري عبدالرحمن</dc:creator>
  <cp:lastModifiedBy>Ahmed Rady</cp:lastModifiedBy>
  <cp:revision>14</cp:revision>
  <dcterms:created xsi:type="dcterms:W3CDTF">2024-02-18T14:27:10Z</dcterms:created>
  <dcterms:modified xsi:type="dcterms:W3CDTF">2024-02-21T22:41:45Z</dcterms:modified>
</cp:coreProperties>
</file>